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Libre Baskerville"/>
      <p:regular r:id="rId201314"/>
    </p:embeddedFont>
    <p:embeddedFont>
      <p:font typeface="Libre Baskerville Bold"/>
      <p:regular r:id="rId201315"/>
    </p:embeddedFont>
    <p:embeddedFont>
      <p:font typeface="Open Sans Light"/>
      <p:regular r:id="rId201316"/>
    </p:embeddedFont>
    <p:embeddedFont>
      <p:font typeface="Open Sans Bold"/>
      <p:regular r:id="rId201317"/>
    </p:embeddedFont>
    <p:embeddedFont>
      <p:font typeface="Open Sans"/>
      <p:regular r:id="rId201318"/>
    </p:embeddedFont>
    <p:embeddedFont>
      <p:font typeface="Open Sans Medium"/>
      <p:regular r:id="rId201319"/>
    </p:embeddedFont>
    <p:embeddedFont>
      <p:font typeface="Open Sans SemiBold"/>
      <p:regular r:id="rId201320"/>
    </p:embeddedFont>
    <p:embeddedFont>
      <p:font typeface="Open Sans ExtraBold"/>
      <p:regular r:id="rId2013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0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1.png"/><Relationship Id="rId4" Type="http://schemas.openxmlformats.org/officeDocument/2006/relationships/image" Target="../media/image-3-2.sv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image" Target="../media/image-7-8.png"/><Relationship Id="rId9" Type="http://schemas.openxmlformats.org/officeDocument/2006/relationships/image" Target="../media/image-7-9.svg"/><Relationship Id="rId10" Type="http://schemas.openxmlformats.org/officeDocument/2006/relationships/image" Target="../media/image-7-10.png"/><Relationship Id="rId11" Type="http://schemas.openxmlformats.org/officeDocument/2006/relationships/image" Target="../media/image-7-11.svg"/><Relationship Id="rId12" Type="http://schemas.openxmlformats.org/officeDocument/2006/relationships/image" Target="../media/image-7-12.png"/><Relationship Id="rId13" Type="http://schemas.openxmlformats.org/officeDocument/2006/relationships/image" Target="../media/image-7-13.sv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1.png"/><Relationship Id="rId4" Type="http://schemas.openxmlformats.org/officeDocument/2006/relationships/image" Target="../media/image-8-2.sv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629445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Göklerin Fethi: Uluğ Bey ve Trigonometrinin Altın Çağı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2590577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15. yüzyılda Semerkant'ta başlayan bir bilimsel devrim, trigonometri ve astronomiyi yüzyıllar ötesine taşıdı. Uluğ Bey ve ekibi, çıplak gözle gökyüzünü ölçerek matematiğin sınırlarını zorladı.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96119" y="3325490"/>
            <a:ext cx="1002283" cy="188565"/>
          </a:xfrm>
          <a:prstGeom prst="roundRect">
            <a:avLst>
              <a:gd name="adj" fmla="val 7894"/>
            </a:avLst>
          </a:prstGeom>
          <a:solidFill>
            <a:srgbClr val="D7D6F5"/>
          </a:solidFill>
          <a:ln/>
        </p:spPr>
      </p:sp>
      <p:sp>
        <p:nvSpPr>
          <p:cNvPr id="6" name="Text 3"/>
          <p:cNvSpPr/>
          <p:nvPr/>
        </p:nvSpPr>
        <p:spPr>
          <a:xfrm>
            <a:off x="570533" y="3362697"/>
            <a:ext cx="1310655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ARAŞTIRMA ÖDEVI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1560388" y="3325490"/>
            <a:ext cx="1334616" cy="188565"/>
          </a:xfrm>
          <a:prstGeom prst="roundRect">
            <a:avLst>
              <a:gd name="adj" fmla="val 7894"/>
            </a:avLst>
          </a:prstGeom>
          <a:noFill/>
          <a:ln w="4763">
            <a:solidFill>
              <a:srgbClr val="403C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34803" y="3362697"/>
            <a:ext cx="1642988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" dirty="0">
                <a:solidFill>
                  <a:srgbClr val="403CC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TÜRK-İSLAM BILIM TARIHI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01210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Bilimin Sultanı: Uluğ Bey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496119" y="1585689"/>
            <a:ext cx="2299395" cy="1508522"/>
          </a:xfrm>
          <a:prstGeom prst="roundRect">
            <a:avLst>
              <a:gd name="adj" fmla="val 1233"/>
            </a:avLst>
          </a:prstGeom>
          <a:solidFill>
            <a:srgbClr val="EAE8F3"/>
          </a:solidFill>
          <a:ln/>
        </p:spPr>
      </p:sp>
      <p:sp>
        <p:nvSpPr>
          <p:cNvPr id="5" name="Text 2"/>
          <p:cNvSpPr/>
          <p:nvPr/>
        </p:nvSpPr>
        <p:spPr>
          <a:xfrm>
            <a:off x="620092" y="1709663"/>
            <a:ext cx="205144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Kimdi?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20092" y="1977926"/>
            <a:ext cx="2051447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1394–1449 yılları arasında yaşayan Timur İmparatorluğu hükümdarı ve döneminin en önemli bilim insanlarından biri. Tahtı değil, gökyüzünü fethetmeyi seçti.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2919487" y="1585689"/>
            <a:ext cx="2299395" cy="1508522"/>
          </a:xfrm>
          <a:prstGeom prst="roundRect">
            <a:avLst>
              <a:gd name="adj" fmla="val 1233"/>
            </a:avLst>
          </a:prstGeom>
          <a:solidFill>
            <a:srgbClr val="EAE8F3"/>
          </a:solidFill>
          <a:ln/>
        </p:spPr>
      </p:sp>
      <p:sp>
        <p:nvSpPr>
          <p:cNvPr id="8" name="Text 5"/>
          <p:cNvSpPr/>
          <p:nvPr/>
        </p:nvSpPr>
        <p:spPr>
          <a:xfrm>
            <a:off x="3043461" y="1709663"/>
            <a:ext cx="205144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Vizyonu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043461" y="1977926"/>
            <a:ext cx="205144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Fetihlerden ziyade gökyüzünün keşfine adanmış bir ömür. Ordular değil, gözlemler ve hesaplamalar onun mirası oldu.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96119" y="3218185"/>
            <a:ext cx="4722763" cy="913135"/>
          </a:xfrm>
          <a:prstGeom prst="roundRect">
            <a:avLst>
              <a:gd name="adj" fmla="val 2038"/>
            </a:avLst>
          </a:prstGeom>
          <a:solidFill>
            <a:srgbClr val="EAE8F3"/>
          </a:solidFill>
          <a:ln/>
        </p:spPr>
      </p:sp>
      <p:sp>
        <p:nvSpPr>
          <p:cNvPr id="11" name="Text 8"/>
          <p:cNvSpPr/>
          <p:nvPr/>
        </p:nvSpPr>
        <p:spPr>
          <a:xfrm>
            <a:off x="620092" y="3342159"/>
            <a:ext cx="44748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Semerkant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20092" y="3610421"/>
            <a:ext cx="447481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15. yüzyılda dünyanın en büyük bilim merkezi haline gelen bu şehir, Uluğ Bey'in himayesinde astronomların ve matematikçilerin buluşma noktası oldu.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4469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Semerkant Rasathanesi: 40 Metrelik Devrim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079674"/>
            <a:ext cx="4347270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Bey'in inşa ettirdiği rasathane, döneminin çok ötesinde bir mühendislik harikasıydı.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40,2 metre yarıçaplı sekstant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aleti, o güne kadar yapılmış en büyük astronomi enstrümanıydı. Bu devasa yapı, gök cisimlerinin meridyen geçişlerini inanılmaz bir hassasiyetle gözlemlemeye olanak tanıyordu.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2211512"/>
            <a:ext cx="2111648" cy="158665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1530" y="2349773"/>
            <a:ext cx="177797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1° Yay = 70 cm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91530" y="2667595"/>
            <a:ext cx="1777975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Her bir derecelik yay, 70 santimetrelik bir ölçüm alanına karşılık geliyordu; bu da okumaları olağanüstü hassas kılıyordu.</a:t>
            </a:r>
            <a:endParaRPr lang="en-US" sz="9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1740" y="2211512"/>
            <a:ext cx="2111648" cy="158665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27152" y="2349773"/>
            <a:ext cx="177797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Meridyen Gözlemi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2927152" y="2667595"/>
            <a:ext cx="177797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Yıldızların tam tepe noktasındaki konumları hatasız ölçülebiliyordu.</a:t>
            </a:r>
            <a:endParaRPr lang="en-US" sz="9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718" y="1107579"/>
            <a:ext cx="3501851" cy="35018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2104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Zîc-i Sultânî: Astronominin Başyapıtı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756618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1437 yılında tamamlanan bu eser, astronomi ve matematiğin buluştuğu pratik bir rehberdi. Batı ve Doğu bilim dünyasına yüzyıllarca ışık tutan temel bir kaynak haline geldi.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2293069"/>
            <a:ext cx="1150069" cy="7107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3158803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Hassas Yıldız Haritaları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3427065"/>
            <a:ext cx="261386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1018 yıldızın konumunu içeren katalog, dönemin en kapsamlı ve doğru yıldız envanteriydi.</a:t>
            </a:r>
            <a:endParaRPr lang="en-US" sz="9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91" y="2293069"/>
            <a:ext cx="1150069" cy="7107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4991" y="3158803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Trigonometrik Tablolar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4991" y="3427065"/>
            <a:ext cx="26139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Sinüs, tanjant ve kotanjant değerleri sekiz ondalık basamağa kadar hesaplanmıştı.</a:t>
            </a:r>
            <a:endParaRPr lang="en-US" sz="9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939" y="2293069"/>
            <a:ext cx="1150069" cy="7107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939" y="3158803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Kalıcı Bir Miras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939" y="3427065"/>
            <a:ext cx="26139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Avrupa'da 17. yüzyıla kadar referans alınan bu eser, bilimin evrenselliğinin kanıtı oldu.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285801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Sinüs 1°: Bir Matematiksel Mucize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859384"/>
            <a:ext cx="4103191" cy="1998315"/>
          </a:xfrm>
          <a:prstGeom prst="roundRect">
            <a:avLst>
              <a:gd name="adj" fmla="val 931"/>
            </a:avLst>
          </a:prstGeom>
          <a:solidFill>
            <a:srgbClr val="403CCF"/>
          </a:solidFill>
          <a:ln/>
        </p:spPr>
      </p:sp>
      <p:sp>
        <p:nvSpPr>
          <p:cNvPr id="4" name="Text 2"/>
          <p:cNvSpPr/>
          <p:nvPr/>
        </p:nvSpPr>
        <p:spPr>
          <a:xfrm>
            <a:off x="530796" y="1983358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Uluğ Bey'in En Büyük Başarısı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2301180"/>
            <a:ext cx="38552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derecelik yayın sinüs değerini hesaplamak, o dönemde matematik dünyasının en zorlu problemlerinden biriydi. Uluğ Bey ve ekibi, iteratif yöntemler kullanarak bu değeri inanılmaz bir hassasiyetle bulmayı başardı.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1983358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Modern Karşılaştırma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28046" y="2301180"/>
            <a:ext cx="392459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Bey'in hesapladığı sin(1°) değeri ile modern bilgisayarların ürettiği değer arasındaki fark yalnızca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 × 10⁻¹⁷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kadardır. Bu, 15. yüzyılda elde edilmiş inanılmaz bir başarıdır.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728046" y="3036094"/>
            <a:ext cx="3924598" cy="682079"/>
          </a:xfrm>
          <a:prstGeom prst="roundRect">
            <a:avLst>
              <a:gd name="adj" fmla="val 2728"/>
            </a:avLst>
          </a:prstGeom>
          <a:solidFill>
            <a:srgbClr val="D7D6F5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2020" y="3225403"/>
            <a:ext cx="155004" cy="123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30998" y="3178671"/>
            <a:ext cx="33976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 hesaplama, döneminin yaklaşık 200 yıl ötesinde bir hassasiyet seviyesini temsil etmektedir.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5464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Tanjant Cetvelleri ve Pratik Kullanım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090217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Bey'in trigonometri çalışmaları yalnızca teorik değillerdi. Yıldızların ufuktan yüksekliği, gölge boyu hesaplamaları ve günlük astronomik gözlemler için pratik araçlar geliştirdi.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2626668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1206" y="2626668"/>
            <a:ext cx="214878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Yıldız Yüksekliği Hesapları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1206" y="2894930"/>
            <a:ext cx="214878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Tanjant cetvelleri sayesinde gözlemciler, herhangi bir yıldızın ufuktan yüksekliğini hassas biçimde belirleyebiliyordu.</a:t>
            </a:r>
            <a:endParaRPr lang="en-US" sz="9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2626668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730079" y="2626668"/>
            <a:ext cx="21488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Gölge Boyu ve Zaman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730079" y="2894930"/>
            <a:ext cx="214885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Güneşin konumuna göre gölge boyu hesaplamaları, namaz vakitleri ve takvim düzenlemeleri için kritik öneme sahipti.</a:t>
            </a:r>
            <a:endParaRPr lang="en-US" sz="9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33939" y="2626668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99027" y="2626668"/>
            <a:ext cx="21488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Sekiz Ondalık Basamak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499027" y="2894930"/>
            <a:ext cx="214885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Tüm trigonometrik değerler sekiz ondalık basamağa kadar doğrulukla hesaplanmıştı; bu, dönemin dünya standardının çok üzerindeydi.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65596"/>
            <a:ext cx="4722763" cy="702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Ekip Ruhunun Gücü: Semerkant Okulu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96119" y="1220986"/>
            <a:ext cx="472276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Bey'in başarısı yalnızca bireysel bir deha değil, kolektif bir bilimsel hareketin ürünüydü. Semerkant'ta toplanan bu ekip, modern araştırma enstitülerinin prototipini oluşturuyordu.</a:t>
            </a:r>
            <a:endParaRPr lang="en-US" sz="8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849934"/>
            <a:ext cx="2310408" cy="1670224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83903" y="1951137"/>
            <a:ext cx="134838" cy="13483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2771" y="2299543"/>
            <a:ext cx="2057102" cy="175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Gıyâseddin Cemşîd el-Kâşî</a:t>
            </a:r>
            <a:endParaRPr lang="en-US" sz="1100" dirty="0"/>
          </a:p>
        </p:txBody>
      </p:sp>
      <p:sp>
        <p:nvSpPr>
          <p:cNvPr id="8" name="Text 3"/>
          <p:cNvSpPr/>
          <p:nvPr/>
        </p:nvSpPr>
        <p:spPr>
          <a:xfrm>
            <a:off x="622771" y="2536254"/>
            <a:ext cx="2057102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π sayısını 16 basamağa kadar hesaplayan dahi matematikçi. Ondalık kesirler ve iteratif yöntemler konusunda çığır açan çalışmalarıyla tanınır.</a:t>
            </a:r>
            <a:endParaRPr lang="en-US" sz="8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8399" y="1849934"/>
            <a:ext cx="2310482" cy="1670224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6184" y="1951137"/>
            <a:ext cx="134838" cy="13483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035052" y="2299543"/>
            <a:ext cx="2057177" cy="175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Kadızâde-i Rûmî</a:t>
            </a:r>
            <a:endParaRPr lang="en-US" sz="1100" dirty="0"/>
          </a:p>
        </p:txBody>
      </p:sp>
      <p:sp>
        <p:nvSpPr>
          <p:cNvPr id="12" name="Text 5"/>
          <p:cNvSpPr/>
          <p:nvPr/>
        </p:nvSpPr>
        <p:spPr>
          <a:xfrm>
            <a:off x="3035052" y="2536254"/>
            <a:ext cx="205717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Bursa'dan Semerkant'a uzanan bilim köprüsü. Trigonometri üzerine yazdığı şerhler, İslam matematik geleneğinin önemli halkalarındandır.</a:t>
            </a:r>
            <a:endParaRPr lang="en-US" sz="8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6119" y="3622030"/>
            <a:ext cx="4722763" cy="1155874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90081" y="3723233"/>
            <a:ext cx="134838" cy="134838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22771" y="4071640"/>
            <a:ext cx="4469457" cy="175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Kolektif Çalışma Modeli</a:t>
            </a:r>
            <a:endParaRPr lang="en-US" sz="1100" dirty="0"/>
          </a:p>
        </p:txBody>
      </p:sp>
      <p:sp>
        <p:nvSpPr>
          <p:cNvPr id="16" name="Text 7"/>
          <p:cNvSpPr/>
          <p:nvPr/>
        </p:nvSpPr>
        <p:spPr>
          <a:xfrm>
            <a:off x="622771" y="4308351"/>
            <a:ext cx="446945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8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Veri paylaşımı, karşılıklı denetim ve ortak yayın kültürüyle Semerkant Okulu, bugün bile geçerli olan bir bilim etiği ve işbirliği modeli oluşturdu.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41114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Türk-İslam Dünyasında Trigonometrinin Öncüleri</a:t>
            </a:r>
            <a:endParaRPr lang="en-US" sz="1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6594" y="606772"/>
            <a:ext cx="4009802" cy="2955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7155" y="616297"/>
            <a:ext cx="3919240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Nasîrüddin Tûsî (1201–1274)</a:t>
            </a:r>
            <a:endParaRPr lang="en-US" sz="600" dirty="0"/>
          </a:p>
        </p:txBody>
      </p:sp>
      <p:sp>
        <p:nvSpPr>
          <p:cNvPr id="5" name="Text 2"/>
          <p:cNvSpPr/>
          <p:nvPr/>
        </p:nvSpPr>
        <p:spPr>
          <a:xfrm>
            <a:off x="577155" y="744141"/>
            <a:ext cx="3919240" cy="1486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Trigonometriyi bağımsız bir matematik dalı haline getiren mimar. </a:t>
            </a:r>
            <a:pPr algn="l" indent="0" marL="0">
              <a:lnSpc>
                <a:spcPct val="100000"/>
              </a:lnSpc>
              <a:buNone/>
            </a:pPr>
            <a:r>
              <a:rPr lang="en-US" sz="450" i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Şeklü't-Tasîr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adlı eseriyle sinüs ve kosinüs teoremlerini sistematik biçimde ele aldı. Astronomiyi matematikten ayırmadan bütünleştirdi.</a:t>
            </a:r>
            <a:endParaRPr lang="en-US" sz="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594" y="945282"/>
            <a:ext cx="4009802" cy="2955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7155" y="954807"/>
            <a:ext cx="3919240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Ali Kuşçu (1403–1474)</a:t>
            </a:r>
            <a:endParaRPr lang="en-US" sz="600" dirty="0"/>
          </a:p>
        </p:txBody>
      </p:sp>
      <p:sp>
        <p:nvSpPr>
          <p:cNvPr id="8" name="Text 4"/>
          <p:cNvSpPr/>
          <p:nvPr/>
        </p:nvSpPr>
        <p:spPr>
          <a:xfrm>
            <a:off x="577155" y="1082650"/>
            <a:ext cx="3919240" cy="1486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Bey'in yetiştirdiği en parlak öğrencilerden biri. Semerkant'taki eğitimini tamamlayarak Osmanlı'ya taşındı ve bu bilimsel mirası İstanbul'a aktardı. Fatih Sultan Mehmet'in sarayında astronomi dersleri verdi.</a:t>
            </a:r>
            <a:endParaRPr lang="en-US" sz="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367" y="616297"/>
            <a:ext cx="4000277" cy="4000277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496119" y="4686226"/>
            <a:ext cx="8151763" cy="169143"/>
          </a:xfrm>
          <a:prstGeom prst="roundRect">
            <a:avLst>
              <a:gd name="adj" fmla="val 5500"/>
            </a:avLst>
          </a:prstGeom>
          <a:solidFill>
            <a:srgbClr val="B6D6FC"/>
          </a:solidFill>
          <a:ln/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105" y="4763691"/>
            <a:ext cx="77465" cy="6198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97557" y="4732660"/>
            <a:ext cx="8345537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 bilim insanlarının ortak özelliği: matematiği astronomiden bağımsız düşünmemek ve her ikisini de kusursuz biçimde entegre etmek olmuştur.</a:t>
            </a:r>
            <a:endParaRPr lang="en-US" sz="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78991"/>
            <a:ext cx="8151763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Rönesans'ın Ayak Sesleri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96119" y="987251"/>
            <a:ext cx="8608963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Semerkant'tan Avrupa'ya yayılan bilimsel miras, Rönesans'ın entelektüel zeminini hazırlayan önemli kaynaklardan birini oluşturdu.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96119" y="2424038"/>
            <a:ext cx="8151763" cy="14288"/>
          </a:xfrm>
          <a:prstGeom prst="roundRect">
            <a:avLst>
              <a:gd name="adj" fmla="val 126158"/>
            </a:avLst>
          </a:prstGeom>
          <a:solidFill>
            <a:srgbClr val="D0CED9"/>
          </a:solidFill>
          <a:ln/>
        </p:spPr>
      </p:sp>
      <p:sp>
        <p:nvSpPr>
          <p:cNvPr id="5" name="Shape 3"/>
          <p:cNvSpPr/>
          <p:nvPr/>
        </p:nvSpPr>
        <p:spPr>
          <a:xfrm>
            <a:off x="2075557" y="2063614"/>
            <a:ext cx="14288" cy="360462"/>
          </a:xfrm>
          <a:prstGeom prst="roundRect">
            <a:avLst>
              <a:gd name="adj" fmla="val 126158"/>
            </a:avLst>
          </a:prstGeom>
          <a:solidFill>
            <a:srgbClr val="D0CED9"/>
          </a:solidFill>
          <a:ln/>
        </p:spPr>
      </p:sp>
      <p:sp>
        <p:nvSpPr>
          <p:cNvPr id="6" name="Shape 4"/>
          <p:cNvSpPr/>
          <p:nvPr/>
        </p:nvSpPr>
        <p:spPr>
          <a:xfrm>
            <a:off x="1947565" y="2288865"/>
            <a:ext cx="270346" cy="27034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7" name="Text 5"/>
          <p:cNvSpPr/>
          <p:nvPr/>
        </p:nvSpPr>
        <p:spPr>
          <a:xfrm>
            <a:off x="1992585" y="2311375"/>
            <a:ext cx="180231" cy="225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6223" y="1307381"/>
            <a:ext cx="293317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1437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16223" y="1564928"/>
            <a:ext cx="293317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Zîc-i Sultânî tamamlandı; İslam dünyasında trigonometrik tabloların zirvesi.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734991" y="2424001"/>
            <a:ext cx="14288" cy="360462"/>
          </a:xfrm>
          <a:prstGeom prst="roundRect">
            <a:avLst>
              <a:gd name="adj" fmla="val 126158"/>
            </a:avLst>
          </a:prstGeom>
          <a:solidFill>
            <a:srgbClr val="D0CED9"/>
          </a:solidFill>
          <a:ln/>
        </p:spPr>
      </p:sp>
      <p:sp>
        <p:nvSpPr>
          <p:cNvPr id="11" name="Shape 9"/>
          <p:cNvSpPr/>
          <p:nvPr/>
        </p:nvSpPr>
        <p:spPr>
          <a:xfrm>
            <a:off x="3606998" y="2288865"/>
            <a:ext cx="270346" cy="27034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2" name="Text 10"/>
          <p:cNvSpPr/>
          <p:nvPr/>
        </p:nvSpPr>
        <p:spPr>
          <a:xfrm>
            <a:off x="3652019" y="2311375"/>
            <a:ext cx="180231" cy="225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275656" y="2904679"/>
            <a:ext cx="293317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15. yy Sonu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275656" y="3162226"/>
            <a:ext cx="293317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Eserler Latince'ye çevrilmeye başlandı; Avrupa üniversitelerine ulaştı.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394424" y="2063614"/>
            <a:ext cx="14288" cy="360462"/>
          </a:xfrm>
          <a:prstGeom prst="roundRect">
            <a:avLst>
              <a:gd name="adj" fmla="val 126158"/>
            </a:avLst>
          </a:prstGeom>
          <a:solidFill>
            <a:srgbClr val="D0CED9"/>
          </a:solidFill>
          <a:ln/>
        </p:spPr>
      </p:sp>
      <p:sp>
        <p:nvSpPr>
          <p:cNvPr id="16" name="Shape 14"/>
          <p:cNvSpPr/>
          <p:nvPr/>
        </p:nvSpPr>
        <p:spPr>
          <a:xfrm>
            <a:off x="5266432" y="2288865"/>
            <a:ext cx="270346" cy="27034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17" name="Text 15"/>
          <p:cNvSpPr/>
          <p:nvPr/>
        </p:nvSpPr>
        <p:spPr>
          <a:xfrm>
            <a:off x="5311453" y="2311375"/>
            <a:ext cx="180231" cy="225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935090" y="1307381"/>
            <a:ext cx="293317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16. yy Başı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935090" y="1564928"/>
            <a:ext cx="293317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Kopernik ve çağdaşları, İslam astronomisinin hesaplamalarından yararlandı.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053858" y="2424001"/>
            <a:ext cx="14288" cy="360462"/>
          </a:xfrm>
          <a:prstGeom prst="roundRect">
            <a:avLst>
              <a:gd name="adj" fmla="val 126158"/>
            </a:avLst>
          </a:prstGeom>
          <a:solidFill>
            <a:srgbClr val="D0CED9"/>
          </a:solidFill>
          <a:ln/>
        </p:spPr>
      </p:sp>
      <p:sp>
        <p:nvSpPr>
          <p:cNvPr id="21" name="Shape 19"/>
          <p:cNvSpPr/>
          <p:nvPr/>
        </p:nvSpPr>
        <p:spPr>
          <a:xfrm>
            <a:off x="6925866" y="2288865"/>
            <a:ext cx="270346" cy="270346"/>
          </a:xfrm>
          <a:prstGeom prst="roundRect">
            <a:avLst>
              <a:gd name="adj" fmla="val 6668"/>
            </a:avLst>
          </a:prstGeom>
          <a:solidFill>
            <a:srgbClr val="EAE8F3"/>
          </a:solidFill>
          <a:ln/>
        </p:spPr>
      </p:sp>
      <p:sp>
        <p:nvSpPr>
          <p:cNvPr id="22" name="Text 20"/>
          <p:cNvSpPr/>
          <p:nvPr/>
        </p:nvSpPr>
        <p:spPr>
          <a:xfrm>
            <a:off x="6970886" y="2311375"/>
            <a:ext cx="180231" cy="225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594524" y="2904679"/>
            <a:ext cx="293317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17. yy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594524" y="3162226"/>
            <a:ext cx="293317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Avrupa, Semerkant'ın hassasiyet standartlarına nihayet ulaşabildi.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09575" y="3671590"/>
            <a:ext cx="4102373" cy="1092919"/>
          </a:xfrm>
          <a:prstGeom prst="roundRect">
            <a:avLst>
              <a:gd name="adj" fmla="val 1649"/>
            </a:avLst>
          </a:prstGeom>
          <a:solidFill>
            <a:srgbClr val="403CCF"/>
          </a:solidFill>
          <a:ln/>
        </p:spPr>
      </p:sp>
      <p:sp>
        <p:nvSpPr>
          <p:cNvPr id="26" name="Text 24"/>
          <p:cNvSpPr/>
          <p:nvPr/>
        </p:nvSpPr>
        <p:spPr>
          <a:xfrm>
            <a:off x="529679" y="3787973"/>
            <a:ext cx="3862164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Bilimsel Yöntemin Zaferi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29679" y="4092104"/>
            <a:ext cx="3862164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 ve ekibi, deneysel veriye dayalı, tekrarlanabilir ve doğrulanabilir bilim anlayışını pratiğe dökmüştü. Bu yaklaşım, modern bilimin temelini oluşturuyordu.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723358" y="3787973"/>
            <a:ext cx="3929286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Avrupa'nın Gerisinde Kalışı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4723358" y="4092104"/>
            <a:ext cx="3929286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16. yüzyıla kadar Avrupa astronomları, Semerkant rasathanesinin ölçüm hassasiyetine ulaşamamıştı. Bu fark, İslam biliminin ne kadar ileri olduğunu gözler önüne seriyordu.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6119" y="1485826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Miras: Bilimde Zamansız İzler</a:t>
            </a:r>
            <a:endParaRPr lang="en-US" sz="2400" dirty="0"/>
          </a:p>
        </p:txBody>
      </p:sp>
      <p:sp>
        <p:nvSpPr>
          <p:cNvPr id="6" name="Shape 2"/>
          <p:cNvSpPr/>
          <p:nvPr/>
        </p:nvSpPr>
        <p:spPr>
          <a:xfrm>
            <a:off x="496119" y="2446958"/>
            <a:ext cx="4722763" cy="1210717"/>
          </a:xfrm>
          <a:prstGeom prst="roundRect">
            <a:avLst>
              <a:gd name="adj" fmla="val 1537"/>
            </a:avLst>
          </a:prstGeom>
          <a:solidFill>
            <a:srgbClr val="EAE8F3"/>
          </a:solidFill>
          <a:ln/>
        </p:spPr>
      </p:sp>
      <p:sp>
        <p:nvSpPr>
          <p:cNvPr id="7" name="Shape 3"/>
          <p:cNvSpPr/>
          <p:nvPr/>
        </p:nvSpPr>
        <p:spPr>
          <a:xfrm>
            <a:off x="620092" y="2570931"/>
            <a:ext cx="372070" cy="372070"/>
          </a:xfrm>
          <a:prstGeom prst="ellipse">
            <a:avLst/>
          </a:prstGeom>
          <a:solidFill>
            <a:srgbClr val="5955EB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412" y="2673176"/>
            <a:ext cx="167432" cy="16743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0092" y="3066976"/>
            <a:ext cx="44748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Trigonometriyi Bağımsızlaştırmak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20092" y="3335238"/>
            <a:ext cx="4474815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Uluğ Bey ve öncülleri, trigonometriyi yalnızca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2026-07-20T07:59:25Z</dcterms:created>
  <dcterms:modified xsi:type="dcterms:W3CDTF">2026-07-20T07:59:25Z</dcterms:modified>
</cp:coreProperties>
</file>